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C4CB5-9FEA-4E0C-88D1-2D6E07B5E26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39D71-229A-4421-8F2B-6929D149E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94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8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89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3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2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3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4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01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1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06D6-8268-47CA-B21D-9437791C1BF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A852-2315-4EFB-82DC-45D312480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6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41218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КОНТАКТНАЯ ИНФОРМАЦИЯ</a:t>
            </a:r>
            <a:endParaRPr lang="ru-RU" sz="5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1508053"/>
              </p:ext>
            </p:extLst>
          </p:nvPr>
        </p:nvGraphicFramePr>
        <p:xfrm>
          <a:off x="741218" y="1593706"/>
          <a:ext cx="10515600" cy="45581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923110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64713577"/>
                    </a:ext>
                  </a:extLst>
                </a:gridCol>
              </a:tblGrid>
              <a:tr h="2279072"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ТЕЛЕФОН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40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35-64-50</a:t>
                      </a:r>
                      <a:endParaRPr lang="ru-RU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53242"/>
                  </a:ext>
                </a:extLst>
              </a:tr>
              <a:tr h="2279072"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ЭЛЕКТРОННАЯ</a:t>
                      </a:r>
                      <a:r>
                        <a:rPr lang="ru-RU" sz="4000" baseline="0" dirty="0" smtClean="0"/>
                        <a:t> ПОЧТА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/>
                      </a:r>
                      <a:br>
                        <a:rPr lang="en-US" sz="1800" u="none" strike="noStrike" kern="1200" dirty="0" smtClean="0">
                          <a:effectLst/>
                        </a:rPr>
                      </a:br>
                      <a:endParaRPr lang="ru-RU" sz="1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4000" kern="1200" dirty="0" smtClean="0"/>
                        <a:t>agrofacultet@mail.ru</a:t>
                      </a:r>
                      <a:endParaRPr lang="ru-RU" sz="4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770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1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16095"/>
              </p:ext>
            </p:extLst>
          </p:nvPr>
        </p:nvGraphicFramePr>
        <p:xfrm>
          <a:off x="542501" y="789706"/>
          <a:ext cx="11055928" cy="5965706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925658">
                  <a:extLst>
                    <a:ext uri="{9D8B030D-6E8A-4147-A177-3AD203B41FA5}">
                      <a16:colId xmlns:a16="http://schemas.microsoft.com/office/drawing/2014/main" val="886714422"/>
                    </a:ext>
                  </a:extLst>
                </a:gridCol>
                <a:gridCol w="5250808">
                  <a:extLst>
                    <a:ext uri="{9D8B030D-6E8A-4147-A177-3AD203B41FA5}">
                      <a16:colId xmlns:a16="http://schemas.microsoft.com/office/drawing/2014/main" val="2463717059"/>
                    </a:ext>
                  </a:extLst>
                </a:gridCol>
                <a:gridCol w="4879462">
                  <a:extLst>
                    <a:ext uri="{9D8B030D-6E8A-4147-A177-3AD203B41FA5}">
                      <a16:colId xmlns:a16="http://schemas.microsoft.com/office/drawing/2014/main" val="577019963"/>
                    </a:ext>
                  </a:extLst>
                </a:gridCol>
              </a:tblGrid>
              <a:tr h="260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Курс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Сроки сессии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Сроки практики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485792889"/>
                  </a:ext>
                </a:extLst>
              </a:tr>
              <a:tr h="26002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35.03.04 Агрономия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36713"/>
                  </a:ext>
                </a:extLst>
              </a:tr>
              <a:tr h="52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14.05.2021-18.06.2021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УП(</a:t>
                      </a:r>
                      <a:r>
                        <a:rPr lang="ru-RU" sz="1600" dirty="0" err="1">
                          <a:effectLst/>
                        </a:rPr>
                        <a:t>оз</a:t>
                      </a:r>
                      <a:r>
                        <a:rPr lang="ru-RU" sz="1600" dirty="0">
                          <a:effectLst/>
                        </a:rPr>
                        <a:t>) – 21.06.2021-04.07.2021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УП(т) – 05.07.2021-18.07.2021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1375880056"/>
                  </a:ext>
                </a:extLst>
              </a:tr>
              <a:tr h="26002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21.03.02 Землеустройство и кадастры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87113"/>
                  </a:ext>
                </a:extLst>
              </a:tr>
              <a:tr h="52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14.05.2021-18.06.2021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УП(оз) – 21.06.2021-04.07.2021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УП(т) – 05.07.2021-18.07.2021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3209746979"/>
                  </a:ext>
                </a:extLst>
              </a:tr>
              <a:tr h="7980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35.04.04 Агрономия </a:t>
                      </a:r>
                      <a:r>
                        <a:rPr lang="ru-RU" sz="1600" dirty="0">
                          <a:effectLst/>
                        </a:rPr>
                        <a:t>(магистерские программы – Агрохимические основы управления питанием растений; Ресурсосберегающие технологии в адаптивно-ландшафтном земледелии; Экологически безопасные технологии защиты растений)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412695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30.01.2021-07.03.2021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ПП(т) – 03.04.2021-13.07.2021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2035864693"/>
                  </a:ext>
                </a:extLst>
              </a:tr>
              <a:tr h="7980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21.04.02 Землеустройство и кадастры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smtClean="0">
                          <a:effectLst/>
                        </a:rPr>
                        <a:t>магистерская программа </a:t>
                      </a:r>
                      <a:r>
                        <a:rPr lang="ru-RU" sz="1600" dirty="0">
                          <a:effectLst/>
                        </a:rPr>
                        <a:t>-  </a:t>
                      </a:r>
                      <a:r>
                        <a:rPr lang="ru-RU" sz="1600" dirty="0" smtClean="0">
                          <a:effectLst/>
                        </a:rPr>
                        <a:t>Кадастр </a:t>
                      </a:r>
                      <a:r>
                        <a:rPr lang="ru-RU" sz="1600" dirty="0">
                          <a:effectLst/>
                        </a:rPr>
                        <a:t>и мониторинг земель для устойчивого развития территории)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406350"/>
                  </a:ext>
                </a:extLst>
              </a:tr>
              <a:tr h="798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20.02.2021-28.03.2021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УП - 29.03.2021-11.04.2021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ПП(т)  – 03.05.2021-15.06.2021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НИР – 16.06.2021-13.07.2021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23332807"/>
                  </a:ext>
                </a:extLst>
              </a:tr>
              <a:tr h="5267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35.04.09 Ландшафтная архитектура </a:t>
                      </a:r>
                      <a:r>
                        <a:rPr lang="ru-RU" sz="1600" dirty="0">
                          <a:effectLst/>
                        </a:rPr>
                        <a:t>(магистерская программа – Современный ландшафтный дизайн урбанизированной среды)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20905"/>
                  </a:ext>
                </a:extLst>
              </a:tr>
              <a:tr h="52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22.02.2021-02.04.2021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 – 26.02.2021-24.04.2021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ПП – 03.05.2021-13.07.2021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7" marR="63097" marT="0" marB="0" anchor="ctr"/>
                </a:tc>
                <a:extLst>
                  <a:ext uri="{0D108BD9-81ED-4DB2-BD59-A6C34878D82A}">
                    <a16:rowId xmlns:a16="http://schemas.microsoft.com/office/drawing/2014/main" val="160022645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59328" y="97256"/>
            <a:ext cx="92222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Графики экзаменационной сессии у студентов заочной формы обучения факультета агробиологии и земельных ресурсов 2020-2021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уч.год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236" y="232352"/>
            <a:ext cx="10515600" cy="9452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 курс Агрономия </a:t>
            </a:r>
            <a:r>
              <a:rPr lang="ru-RU" b="1" dirty="0" err="1"/>
              <a:t>бакалавриат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88520"/>
              </p:ext>
            </p:extLst>
          </p:nvPr>
        </p:nvGraphicFramePr>
        <p:xfrm>
          <a:off x="1094510" y="817423"/>
          <a:ext cx="10065326" cy="591588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06891">
                  <a:extLst>
                    <a:ext uri="{9D8B030D-6E8A-4147-A177-3AD203B41FA5}">
                      <a16:colId xmlns:a16="http://schemas.microsoft.com/office/drawing/2014/main" val="1286554351"/>
                    </a:ext>
                  </a:extLst>
                </a:gridCol>
                <a:gridCol w="6867284">
                  <a:extLst>
                    <a:ext uri="{9D8B030D-6E8A-4147-A177-3AD203B41FA5}">
                      <a16:colId xmlns:a16="http://schemas.microsoft.com/office/drawing/2014/main" val="424681255"/>
                    </a:ext>
                  </a:extLst>
                </a:gridCol>
                <a:gridCol w="2191151">
                  <a:extLst>
                    <a:ext uri="{9D8B030D-6E8A-4147-A177-3AD203B41FA5}">
                      <a16:colId xmlns:a16="http://schemas.microsoft.com/office/drawing/2014/main" val="3242668155"/>
                    </a:ext>
                  </a:extLst>
                </a:gridCol>
              </a:tblGrid>
              <a:tr h="347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8577218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9359397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091558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 и математическая статистика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635241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0603124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 неорганическая и аналитическая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5705553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 органическая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100175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 физическая и коллоидная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772366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Ботаника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208954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Введение в профессиональную деятельность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304319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Культура речи и деловое общение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848623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Философия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486231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383775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Психология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379060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Почвоведение с основами географии почв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501902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Физическая культура и спорт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381658"/>
                  </a:ext>
                </a:extLst>
              </a:tr>
              <a:tr h="34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Элективные дисциплины по физической культуре и спорту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75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23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346" y="246207"/>
            <a:ext cx="10515600" cy="84830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 курс Землеустройство и кадастры </a:t>
            </a:r>
            <a:r>
              <a:rPr lang="ru-RU" b="1" dirty="0" err="1"/>
              <a:t>бакалавриат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21839"/>
              </p:ext>
            </p:extLst>
          </p:nvPr>
        </p:nvGraphicFramePr>
        <p:xfrm>
          <a:off x="1011381" y="955970"/>
          <a:ext cx="10030692" cy="55833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03426">
                  <a:extLst>
                    <a:ext uri="{9D8B030D-6E8A-4147-A177-3AD203B41FA5}">
                      <a16:colId xmlns:a16="http://schemas.microsoft.com/office/drawing/2014/main" val="3033454411"/>
                    </a:ext>
                  </a:extLst>
                </a:gridCol>
                <a:gridCol w="6843654">
                  <a:extLst>
                    <a:ext uri="{9D8B030D-6E8A-4147-A177-3AD203B41FA5}">
                      <a16:colId xmlns:a16="http://schemas.microsoft.com/office/drawing/2014/main" val="34364664"/>
                    </a:ext>
                  </a:extLst>
                </a:gridCol>
                <a:gridCol w="2183612">
                  <a:extLst>
                    <a:ext uri="{9D8B030D-6E8A-4147-A177-3AD203B41FA5}">
                      <a16:colId xmlns:a16="http://schemas.microsoft.com/office/drawing/2014/main" val="2957987051"/>
                    </a:ext>
                  </a:extLst>
                </a:gridCol>
              </a:tblGrid>
              <a:tr h="327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551696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8500066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561132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Экономика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222074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Право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465319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308124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158602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742767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Психология и педагогика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993762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и культура речи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122848"/>
                  </a:ext>
                </a:extLst>
              </a:tr>
              <a:tr h="6702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Почвоведение и инженерная геология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 </a:t>
                      </a:r>
                      <a:r>
                        <a:rPr lang="ru-RU" sz="2000" dirty="0" smtClean="0">
                          <a:effectLst/>
                        </a:rPr>
                        <a:t/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Курсовая </a:t>
                      </a:r>
                      <a:r>
                        <a:rPr lang="ru-RU" sz="2000" dirty="0">
                          <a:effectLst/>
                        </a:rPr>
                        <a:t>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181883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Геодезия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 с оценкой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6112749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Введение в специальность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  Реферат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859029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Этика и эстетика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7322096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Физическая культура и спорт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1372443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Элективные дисциплины по физической культуре и спорту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95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84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654" y="315480"/>
            <a:ext cx="10515600" cy="6404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 курс Агрономия АОУПР магистратура</a:t>
            </a:r>
            <a:endParaRPr lang="ru-RU" dirty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77449"/>
              </p:ext>
            </p:extLst>
          </p:nvPr>
        </p:nvGraphicFramePr>
        <p:xfrm>
          <a:off x="942109" y="955962"/>
          <a:ext cx="10002981" cy="56110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22989">
                  <a:extLst>
                    <a:ext uri="{9D8B030D-6E8A-4147-A177-3AD203B41FA5}">
                      <a16:colId xmlns:a16="http://schemas.microsoft.com/office/drawing/2014/main" val="4058348450"/>
                    </a:ext>
                  </a:extLst>
                </a:gridCol>
                <a:gridCol w="6592757">
                  <a:extLst>
                    <a:ext uri="{9D8B030D-6E8A-4147-A177-3AD203B41FA5}">
                      <a16:colId xmlns:a16="http://schemas.microsoft.com/office/drawing/2014/main" val="736092380"/>
                    </a:ext>
                  </a:extLst>
                </a:gridCol>
                <a:gridCol w="2187235">
                  <a:extLst>
                    <a:ext uri="{9D8B030D-6E8A-4147-A177-3AD203B41FA5}">
                      <a16:colId xmlns:a16="http://schemas.microsoft.com/office/drawing/2014/main" val="1743720065"/>
                    </a:ext>
                  </a:extLst>
                </a:gridCol>
              </a:tblGrid>
              <a:tr h="462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934943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Деловой  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686122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Деловое общение и культурология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8880138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 и методология научной агрономии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382589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Современные проблемы в агрономии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524386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Инновационные технологии в агрономии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933412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Агрохимической обследование и мониторинг почвенного плодородия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 </a:t>
                      </a:r>
                      <a:r>
                        <a:rPr lang="ru-RU" sz="2000" dirty="0" smtClean="0">
                          <a:effectLst/>
                        </a:rPr>
                        <a:t/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Курсовая </a:t>
                      </a:r>
                      <a:r>
                        <a:rPr lang="ru-RU" sz="2000" dirty="0">
                          <a:effectLst/>
                        </a:rPr>
                        <a:t>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5427218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Ресурсосберегающие технологии возделывания полевых культур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Курсовой </a:t>
                      </a:r>
                      <a:r>
                        <a:rPr lang="ru-RU" sz="2000" dirty="0">
                          <a:effectLst/>
                        </a:rPr>
                        <a:t>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686150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Технологии применения удобрений в адаптивно-ландшафтном земледелии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Курсовой 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206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00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3" y="273916"/>
            <a:ext cx="10515600" cy="7513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 курс Агрономия ЭБТЗР магистратура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4549"/>
              </p:ext>
            </p:extLst>
          </p:nvPr>
        </p:nvGraphicFramePr>
        <p:xfrm>
          <a:off x="942109" y="955962"/>
          <a:ext cx="10002981" cy="56110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22989">
                  <a:extLst>
                    <a:ext uri="{9D8B030D-6E8A-4147-A177-3AD203B41FA5}">
                      <a16:colId xmlns:a16="http://schemas.microsoft.com/office/drawing/2014/main" val="4058348450"/>
                    </a:ext>
                  </a:extLst>
                </a:gridCol>
                <a:gridCol w="6592757">
                  <a:extLst>
                    <a:ext uri="{9D8B030D-6E8A-4147-A177-3AD203B41FA5}">
                      <a16:colId xmlns:a16="http://schemas.microsoft.com/office/drawing/2014/main" val="736092380"/>
                    </a:ext>
                  </a:extLst>
                </a:gridCol>
                <a:gridCol w="2187235">
                  <a:extLst>
                    <a:ext uri="{9D8B030D-6E8A-4147-A177-3AD203B41FA5}">
                      <a16:colId xmlns:a16="http://schemas.microsoft.com/office/drawing/2014/main" val="1743720065"/>
                    </a:ext>
                  </a:extLst>
                </a:gridCol>
              </a:tblGrid>
              <a:tr h="462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934943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Деловой  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686122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Деловое общение и культурология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8880138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 и методология научной агрономии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382589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Современные проблемы в агрономии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524386"/>
                  </a:ext>
                </a:extLst>
              </a:tr>
              <a:tr h="4622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Инновационные технологии в агрономии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933412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Агрохимической обследование и мониторинг почвенного плодородия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 </a:t>
                      </a:r>
                      <a:r>
                        <a:rPr lang="ru-RU" sz="2000" dirty="0" smtClean="0">
                          <a:effectLst/>
                        </a:rPr>
                        <a:t/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Курсовая </a:t>
                      </a:r>
                      <a:r>
                        <a:rPr lang="ru-RU" sz="2000" dirty="0">
                          <a:effectLst/>
                        </a:rPr>
                        <a:t>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5427218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Ресурсосберегающие технологии возделывания полевых культур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Курсовой </a:t>
                      </a:r>
                      <a:r>
                        <a:rPr lang="ru-RU" sz="2000" dirty="0">
                          <a:effectLst/>
                        </a:rPr>
                        <a:t>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686150"/>
                  </a:ext>
                </a:extLst>
              </a:tr>
              <a:tr h="9458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Современные технологии эффективного применения средств защиты растений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Курсовой 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206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40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036" y="218498"/>
            <a:ext cx="10515600" cy="68204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 курс Землеустройство и кадастры магистратура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66350"/>
              </p:ext>
            </p:extLst>
          </p:nvPr>
        </p:nvGraphicFramePr>
        <p:xfrm>
          <a:off x="949037" y="900550"/>
          <a:ext cx="10356272" cy="56526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27411">
                  <a:extLst>
                    <a:ext uri="{9D8B030D-6E8A-4147-A177-3AD203B41FA5}">
                      <a16:colId xmlns:a16="http://schemas.microsoft.com/office/drawing/2014/main" val="2333586414"/>
                    </a:ext>
                  </a:extLst>
                </a:gridCol>
                <a:gridCol w="6918129">
                  <a:extLst>
                    <a:ext uri="{9D8B030D-6E8A-4147-A177-3AD203B41FA5}">
                      <a16:colId xmlns:a16="http://schemas.microsoft.com/office/drawing/2014/main" val="2184707852"/>
                    </a:ext>
                  </a:extLst>
                </a:gridCol>
                <a:gridCol w="2210732">
                  <a:extLst>
                    <a:ext uri="{9D8B030D-6E8A-4147-A177-3AD203B41FA5}">
                      <a16:colId xmlns:a16="http://schemas.microsoft.com/office/drawing/2014/main" val="1860357910"/>
                    </a:ext>
                  </a:extLst>
                </a:gridCol>
              </a:tblGrid>
              <a:tr h="375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6447636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Философия и методология науки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859070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Социальный менеджмент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042760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Информационные компьютерные технологии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075166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Прикладная математика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590441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Деловой 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 с оценкой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3444067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Современные проблемы землеустройства и кадастров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  Реферат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3637645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Территориальное планирование  и прогнозирование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2398310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Агроэкологические методы мониторинга территории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141456"/>
                  </a:ext>
                </a:extLst>
              </a:tr>
              <a:tr h="7687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Мониторинг и кадастр природных ресурсов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Курсовой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8853348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Планирование и организация мониторинга земель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690295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Кадастр недвижимости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 с оценкой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420993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Принципы агроэкологического зонирования территории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346669"/>
                  </a:ext>
                </a:extLst>
              </a:tr>
              <a:tr h="37568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Качественная оценка почв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04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1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327" y="-114011"/>
            <a:ext cx="10515600" cy="9729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1 курс Ландшафтная архитектура магистратура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87404"/>
              </p:ext>
            </p:extLst>
          </p:nvPr>
        </p:nvGraphicFramePr>
        <p:xfrm>
          <a:off x="921327" y="969822"/>
          <a:ext cx="10106892" cy="540307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7855">
                  <a:extLst>
                    <a:ext uri="{9D8B030D-6E8A-4147-A177-3AD203B41FA5}">
                      <a16:colId xmlns:a16="http://schemas.microsoft.com/office/drawing/2014/main" val="3060230622"/>
                    </a:ext>
                  </a:extLst>
                </a:gridCol>
                <a:gridCol w="6751539">
                  <a:extLst>
                    <a:ext uri="{9D8B030D-6E8A-4147-A177-3AD203B41FA5}">
                      <a16:colId xmlns:a16="http://schemas.microsoft.com/office/drawing/2014/main" val="849712334"/>
                    </a:ext>
                  </a:extLst>
                </a:gridCol>
                <a:gridCol w="2157498">
                  <a:extLst>
                    <a:ext uri="{9D8B030D-6E8A-4147-A177-3AD203B41FA5}">
                      <a16:colId xmlns:a16="http://schemas.microsoft.com/office/drawing/2014/main" val="3003106073"/>
                    </a:ext>
                  </a:extLst>
                </a:gridCol>
              </a:tblGrid>
              <a:tr h="50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Дисциплина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 контроля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477387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Профессиональный 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98536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Межкультурное взаимодействие в современном мире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2795918"/>
                  </a:ext>
                </a:extLst>
              </a:tr>
              <a:tr h="8313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Современные технологии в ландшафтной архитектуре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Экзамен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Курсовой 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3217835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Методология научного творчества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 с оценкой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8826742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Фитодизайн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8397228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Ландшафтно-архитектурная композиция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Экзамен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531798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Проектирование и организация декоративного питомника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943658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Системы удобрения декоративных культур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Зачет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304012"/>
                  </a:ext>
                </a:extLst>
              </a:tr>
              <a:tr h="5079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Ландшафтное планирование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88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713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66</TotalTime>
  <Words>505</Words>
  <Application>Microsoft Office PowerPoint</Application>
  <PresentationFormat>Широкоэкранный</PresentationFormat>
  <Paragraphs>272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КОНТАКТНАЯ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cp:lastPrinted>2020-12-08T06:12:31Z</cp:lastPrinted>
  <dcterms:created xsi:type="dcterms:W3CDTF">2020-12-08T06:05:12Z</dcterms:created>
  <dcterms:modified xsi:type="dcterms:W3CDTF">2020-12-08T07:15:08Z</dcterms:modified>
</cp:coreProperties>
</file>